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3"/>
  </p:notesMasterIdLst>
  <p:handoutMasterIdLst>
    <p:handoutMasterId r:id="rId24"/>
  </p:handoutMasterIdLst>
  <p:sldIdLst>
    <p:sldId id="256" r:id="rId2"/>
    <p:sldId id="262" r:id="rId3"/>
    <p:sldId id="277" r:id="rId4"/>
    <p:sldId id="267" r:id="rId5"/>
    <p:sldId id="275" r:id="rId6"/>
    <p:sldId id="278" r:id="rId7"/>
    <p:sldId id="268" r:id="rId8"/>
    <p:sldId id="271" r:id="rId9"/>
    <p:sldId id="272" r:id="rId10"/>
    <p:sldId id="266" r:id="rId11"/>
    <p:sldId id="279" r:id="rId12"/>
    <p:sldId id="274" r:id="rId13"/>
    <p:sldId id="280" r:id="rId14"/>
    <p:sldId id="269" r:id="rId15"/>
    <p:sldId id="273" r:id="rId16"/>
    <p:sldId id="276" r:id="rId17"/>
    <p:sldId id="270" r:id="rId18"/>
    <p:sldId id="257" r:id="rId19"/>
    <p:sldId id="261" r:id="rId20"/>
    <p:sldId id="259" r:id="rId21"/>
    <p:sldId id="260"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73543" autoAdjust="0"/>
  </p:normalViewPr>
  <p:slideViewPr>
    <p:cSldViewPr snapToGrid="0" snapToObjects="1">
      <p:cViewPr varScale="1">
        <p:scale>
          <a:sx n="81" d="100"/>
          <a:sy n="81" d="100"/>
        </p:scale>
        <p:origin x="-1696" y="-120"/>
      </p:cViewPr>
      <p:guideLst>
        <p:guide orient="horz" pos="2160"/>
        <p:guide pos="2880"/>
      </p:guideLst>
    </p:cSldViewPr>
  </p:slideViewPr>
  <p:outlineViewPr>
    <p:cViewPr>
      <p:scale>
        <a:sx n="33" d="100"/>
        <a:sy n="33" d="100"/>
      </p:scale>
      <p:origin x="0" y="2112"/>
    </p:cViewPr>
  </p:outlin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76E3A7-0653-7442-9A83-8C66D94F151D}" type="datetimeFigureOut">
              <a:rPr lang="en-US" smtClean="0"/>
              <a:t>6/6/19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C9F833-F975-C14E-926B-A3CC267077E9}" type="slidenum">
              <a:rPr lang="en-US" smtClean="0"/>
              <a:t>‹#›</a:t>
            </a:fld>
            <a:endParaRPr lang="en-US"/>
          </a:p>
        </p:txBody>
      </p:sp>
    </p:spTree>
    <p:extLst>
      <p:ext uri="{BB962C8B-B14F-4D97-AF65-F5344CB8AC3E}">
        <p14:creationId xmlns:p14="http://schemas.microsoft.com/office/powerpoint/2010/main" val="2271468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31D4AC-3382-9542-8A32-D338A7259DE9}" type="datetimeFigureOut">
              <a:rPr lang="en-US" smtClean="0"/>
              <a:t>6/6/19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553235-64FD-ED48-9CB6-71A8AC4198AB}" type="slidenum">
              <a:rPr lang="en-US" smtClean="0"/>
              <a:t>‹#›</a:t>
            </a:fld>
            <a:endParaRPr lang="en-US"/>
          </a:p>
        </p:txBody>
      </p:sp>
    </p:spTree>
    <p:extLst>
      <p:ext uri="{BB962C8B-B14F-4D97-AF65-F5344CB8AC3E}">
        <p14:creationId xmlns:p14="http://schemas.microsoft.com/office/powerpoint/2010/main" val="31757865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Thank the BOD</a:t>
            </a:r>
            <a:r>
              <a:rPr lang="en-US" baseline="0" dirty="0" smtClean="0"/>
              <a:t> and our chairman, Jay Gardner for establishing the </a:t>
            </a:r>
            <a:r>
              <a:rPr lang="en-US" baseline="0" dirty="0" err="1" smtClean="0"/>
              <a:t>Adhoc</a:t>
            </a:r>
            <a:r>
              <a:rPr lang="en-US" baseline="0" dirty="0" smtClean="0"/>
              <a:t> Committee over 2 years ago now.</a:t>
            </a:r>
          </a:p>
          <a:p>
            <a:endParaRPr lang="en-US" baseline="0" dirty="0" smtClean="0"/>
          </a:p>
          <a:p>
            <a:r>
              <a:rPr lang="en-US" baseline="0" dirty="0" smtClean="0"/>
              <a:t>I also want to acknowledge, BOD member Brian O’Neill, Cynthia O’Neill and Mark </a:t>
            </a:r>
            <a:r>
              <a:rPr lang="en-US" baseline="0" dirty="0" err="1" smtClean="0"/>
              <a:t>Dallman</a:t>
            </a:r>
            <a:r>
              <a:rPr lang="en-US" baseline="0" dirty="0" smtClean="0"/>
              <a:t> engagement and insights throughout the Flood Study duration.</a:t>
            </a:r>
          </a:p>
          <a:p>
            <a:r>
              <a:rPr lang="en-US" baseline="0" dirty="0" smtClean="0"/>
              <a:t>We couldn’t be here tonight, without all of your support.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7553235-64FD-ED48-9CB6-71A8AC4198AB}" type="slidenum">
              <a:rPr lang="en-US" smtClean="0"/>
              <a:t>1</a:t>
            </a:fld>
            <a:endParaRPr lang="en-US"/>
          </a:p>
        </p:txBody>
      </p:sp>
    </p:spTree>
    <p:extLst>
      <p:ext uri="{BB962C8B-B14F-4D97-AF65-F5344CB8AC3E}">
        <p14:creationId xmlns:p14="http://schemas.microsoft.com/office/powerpoint/2010/main" val="1778258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had</a:t>
            </a:r>
            <a:r>
              <a:rPr lang="en-US" baseline="0" dirty="0" smtClean="0"/>
              <a:t> 4 community meetings leading up to our recommendation </a:t>
            </a:r>
            <a:r>
              <a:rPr lang="mr-IN" baseline="0" dirty="0" smtClean="0"/>
              <a:t>–</a:t>
            </a:r>
            <a:r>
              <a:rPr lang="en-US" baseline="0" dirty="0" smtClean="0"/>
              <a:t> </a:t>
            </a:r>
          </a:p>
          <a:p>
            <a:endParaRPr lang="en-US" baseline="0" dirty="0" smtClean="0"/>
          </a:p>
          <a:p>
            <a:r>
              <a:rPr lang="en-US" baseline="0" dirty="0" smtClean="0"/>
              <a:t>The Flood Study had 3 options or recommendations.  Option 1 is really a subset of Options 2 and 3.</a:t>
            </a:r>
            <a:endParaRPr lang="en-US" dirty="0"/>
          </a:p>
        </p:txBody>
      </p:sp>
      <p:sp>
        <p:nvSpPr>
          <p:cNvPr id="4" name="Slide Number Placeholder 3"/>
          <p:cNvSpPr>
            <a:spLocks noGrp="1"/>
          </p:cNvSpPr>
          <p:nvPr>
            <p:ph type="sldNum" sz="quarter" idx="10"/>
          </p:nvPr>
        </p:nvSpPr>
        <p:spPr/>
        <p:txBody>
          <a:bodyPr/>
          <a:lstStyle/>
          <a:p>
            <a:fld id="{17553235-64FD-ED48-9CB6-71A8AC4198AB}" type="slidenum">
              <a:rPr lang="en-US" smtClean="0"/>
              <a:t>3</a:t>
            </a:fld>
            <a:endParaRPr lang="en-US"/>
          </a:p>
        </p:txBody>
      </p:sp>
    </p:spTree>
    <p:extLst>
      <p:ext uri="{BB962C8B-B14F-4D97-AF65-F5344CB8AC3E}">
        <p14:creationId xmlns:p14="http://schemas.microsoft.com/office/powerpoint/2010/main" val="3655767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Meetings held 1/17, 2/21,3/21, 4/18</a:t>
            </a:r>
          </a:p>
          <a:p>
            <a:r>
              <a:rPr lang="en-US" dirty="0" smtClean="0"/>
              <a:t>60-80 of 135 property owners attended</a:t>
            </a:r>
          </a:p>
          <a:p>
            <a:endParaRPr lang="en-US" dirty="0"/>
          </a:p>
        </p:txBody>
      </p:sp>
      <p:sp>
        <p:nvSpPr>
          <p:cNvPr id="4" name="Slide Number Placeholder 3"/>
          <p:cNvSpPr>
            <a:spLocks noGrp="1"/>
          </p:cNvSpPr>
          <p:nvPr>
            <p:ph type="sldNum" sz="quarter" idx="10"/>
          </p:nvPr>
        </p:nvSpPr>
        <p:spPr/>
        <p:txBody>
          <a:bodyPr/>
          <a:lstStyle/>
          <a:p>
            <a:fld id="{17553235-64FD-ED48-9CB6-71A8AC4198AB}" type="slidenum">
              <a:rPr lang="en-US" smtClean="0"/>
              <a:t>4</a:t>
            </a:fld>
            <a:endParaRPr lang="en-US"/>
          </a:p>
        </p:txBody>
      </p:sp>
    </p:spTree>
    <p:extLst>
      <p:ext uri="{BB962C8B-B14F-4D97-AF65-F5344CB8AC3E}">
        <p14:creationId xmlns:p14="http://schemas.microsoft.com/office/powerpoint/2010/main" val="1306697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Meetings held 1/17, 2/21,3/21, 4/18</a:t>
            </a:r>
          </a:p>
          <a:p>
            <a:r>
              <a:rPr lang="en-US" dirty="0" smtClean="0"/>
              <a:t>60-80 of 135 property owners attended</a:t>
            </a:r>
          </a:p>
          <a:p>
            <a:endParaRPr lang="en-US" dirty="0"/>
          </a:p>
        </p:txBody>
      </p:sp>
      <p:sp>
        <p:nvSpPr>
          <p:cNvPr id="4" name="Slide Number Placeholder 3"/>
          <p:cNvSpPr>
            <a:spLocks noGrp="1"/>
          </p:cNvSpPr>
          <p:nvPr>
            <p:ph type="sldNum" sz="quarter" idx="10"/>
          </p:nvPr>
        </p:nvSpPr>
        <p:spPr/>
        <p:txBody>
          <a:bodyPr/>
          <a:lstStyle/>
          <a:p>
            <a:fld id="{17553235-64FD-ED48-9CB6-71A8AC4198AB}" type="slidenum">
              <a:rPr lang="en-US" smtClean="0"/>
              <a:t>5</a:t>
            </a:fld>
            <a:endParaRPr lang="en-US"/>
          </a:p>
        </p:txBody>
      </p:sp>
    </p:spTree>
    <p:extLst>
      <p:ext uri="{BB962C8B-B14F-4D97-AF65-F5344CB8AC3E}">
        <p14:creationId xmlns:p14="http://schemas.microsoft.com/office/powerpoint/2010/main" val="13066970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Pictured here is the Jones Tract Levee Breach </a:t>
            </a:r>
            <a:r>
              <a:rPr lang="mr-IN" dirty="0" smtClean="0"/>
              <a:t>–</a:t>
            </a:r>
            <a:r>
              <a:rPr lang="en-US" dirty="0" smtClean="0"/>
              <a:t> heavy equipment with rock barge was needed to repair</a:t>
            </a:r>
            <a:r>
              <a:rPr lang="en-US" baseline="0" dirty="0" smtClean="0"/>
              <a:t> the breach. The force of water is great.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Discuss </a:t>
            </a:r>
            <a:r>
              <a:rPr lang="en-US" dirty="0" smtClean="0"/>
              <a:t>the need for</a:t>
            </a:r>
            <a:r>
              <a:rPr lang="en-US" baseline="0" dirty="0" smtClean="0"/>
              <a:t> </a:t>
            </a:r>
            <a:r>
              <a:rPr lang="en-US" dirty="0" smtClean="0"/>
              <a:t>Establishing an Emergency Levee &amp; Flood Pump Equipment Repair Fund ($310</a:t>
            </a:r>
            <a:r>
              <a:rPr lang="en-US" dirty="0" smtClean="0"/>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attended the NC Emergency</a:t>
            </a:r>
            <a:r>
              <a:rPr lang="en-US" baseline="0" dirty="0" smtClean="0"/>
              <a:t> Faire Open House on Tuesday afternoon </a:t>
            </a:r>
            <a:r>
              <a:rPr lang="mr-IN" baseline="0" dirty="0" smtClean="0"/>
              <a:t>–</a:t>
            </a:r>
            <a:r>
              <a:rPr lang="en-US" baseline="0" dirty="0" smtClean="0"/>
              <a:t> spoke to Kerry John Whitney,. Risk and Emergency Services Manager he told me there are no resources that would be deployed outside of NIXIL(emergency information service) and life safety resources like Police &amp; Fire department.  We need funds set aside for an emergency. </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need to have funds set aside in the event of an emergency.</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7553235-64FD-ED48-9CB6-71A8AC4198AB}" type="slidenum">
              <a:rPr lang="en-US" smtClean="0"/>
              <a:t>10</a:t>
            </a:fld>
            <a:endParaRPr lang="en-US"/>
          </a:p>
        </p:txBody>
      </p:sp>
    </p:spTree>
    <p:extLst>
      <p:ext uri="{BB962C8B-B14F-4D97-AF65-F5344CB8AC3E}">
        <p14:creationId xmlns:p14="http://schemas.microsoft.com/office/powerpoint/2010/main" val="222648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Funds are available</a:t>
            </a:r>
            <a:r>
              <a:rPr lang="en-US" baseline="0" dirty="0" smtClean="0"/>
              <a:t> from the sale of the lots.</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Phase 1 = Identify Milton Road Property Owners from Assessors Rolls</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                 </a:t>
            </a:r>
            <a:r>
              <a:rPr lang="en-US" dirty="0" smtClean="0"/>
              <a:t>Prepare an </a:t>
            </a:r>
            <a:r>
              <a:rPr lang="en-US" u="sng" dirty="0" smtClean="0"/>
              <a:t>Engineer’s Report </a:t>
            </a:r>
            <a:r>
              <a:rPr lang="mr-IN" dirty="0" smtClean="0"/>
              <a:t>–</a:t>
            </a:r>
            <a:r>
              <a:rPr lang="en-US" dirty="0" smtClean="0"/>
              <a:t> detailing the need for new assessment rate, made up of specific &amp; general benefits.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Specific benefits relate to the homeowner, general benefits</a:t>
            </a:r>
            <a:r>
              <a:rPr lang="en-US" baseline="0" dirty="0" smtClean="0"/>
              <a:t> relate to “public” access.  No rate is 100% based on specific </a:t>
            </a:r>
            <a:r>
              <a:rPr lang="en-US" baseline="0" dirty="0" smtClean="0"/>
              <a:t>benefits.</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The</a:t>
            </a:r>
            <a:r>
              <a:rPr lang="en-US" baseline="0" dirty="0" smtClean="0"/>
              <a:t> rate</a:t>
            </a:r>
            <a:r>
              <a:rPr lang="en-US" dirty="0" smtClean="0"/>
              <a:t> for each homeowner</a:t>
            </a:r>
            <a:r>
              <a:rPr lang="en-US" baseline="0" dirty="0" smtClean="0"/>
              <a:t> needs to be assessed based specific benefits received.</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Phase 2=  Prepare &amp; mail ballot report to landowners </a:t>
            </a:r>
            <a:r>
              <a:rPr lang="mr-IN" dirty="0" smtClean="0"/>
              <a:t>–</a:t>
            </a:r>
            <a:r>
              <a:rPr lang="en-US" dirty="0" smtClean="0"/>
              <a:t> detailing need for assessment &amp; process for conducting the election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7553235-64FD-ED48-9CB6-71A8AC4198AB}" type="slidenum">
              <a:rPr lang="en-US" smtClean="0"/>
              <a:t>12</a:t>
            </a:fld>
            <a:endParaRPr lang="en-US"/>
          </a:p>
        </p:txBody>
      </p:sp>
    </p:spTree>
    <p:extLst>
      <p:ext uri="{BB962C8B-B14F-4D97-AF65-F5344CB8AC3E}">
        <p14:creationId xmlns:p14="http://schemas.microsoft.com/office/powerpoint/2010/main" val="2890835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NBS is a San Francisco firm recommended by Napa </a:t>
            </a:r>
            <a:r>
              <a:rPr lang="en-US" dirty="0" smtClean="0"/>
              <a:t>County </a:t>
            </a:r>
            <a:r>
              <a:rPr lang="en-US" dirty="0" err="1" smtClean="0"/>
              <a:t>ontroller</a:t>
            </a:r>
            <a:r>
              <a:rPr lang="en-US" dirty="0" smtClean="0"/>
              <a:t> </a:t>
            </a:r>
            <a:r>
              <a:rPr lang="en-US" dirty="0" smtClean="0"/>
              <a:t>Tracy </a:t>
            </a:r>
            <a:r>
              <a:rPr lang="en-US" dirty="0" err="1" smtClean="0"/>
              <a:t>Shultze</a:t>
            </a:r>
            <a:r>
              <a:rPr lang="en-US" dirty="0" smtClean="0"/>
              <a:t>, the Napa Reclaimed</a:t>
            </a:r>
            <a:r>
              <a:rPr lang="en-US" baseline="0" dirty="0" smtClean="0"/>
              <a:t> Water Project used NBS for their 218 elections.</a:t>
            </a:r>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Public Hearing/Vote - each landowner will cast a vote equal to the </a:t>
            </a:r>
            <a:r>
              <a:rPr lang="en-US" u="sng" dirty="0" smtClean="0"/>
              <a:t>new</a:t>
            </a:r>
            <a:r>
              <a:rPr lang="en-US" dirty="0" smtClean="0"/>
              <a:t> </a:t>
            </a:r>
            <a:r>
              <a:rPr lang="en-US" u="sng" dirty="0" smtClean="0"/>
              <a:t>maximum assessment the landowner would be required to pa</a:t>
            </a:r>
            <a:r>
              <a:rPr lang="en-US" dirty="0" smtClean="0"/>
              <a:t>y, if the assessment rate is approved.</a:t>
            </a:r>
          </a:p>
          <a:p>
            <a:endParaRPr lang="en-US" dirty="0" smtClean="0"/>
          </a:p>
          <a:p>
            <a:r>
              <a:rPr lang="en-US" dirty="0" smtClean="0"/>
              <a:t>Election close cannot occur for at least 45 days (and normally 60 days) after the election materials are sent to landowners.</a:t>
            </a:r>
          </a:p>
          <a:p>
            <a:r>
              <a:rPr lang="en-US" dirty="0" smtClean="0"/>
              <a:t>Hold a Public Hearing on the last day of the election at which time landowners may come and ask questions</a:t>
            </a:r>
            <a:endParaRPr lang="en-US" dirty="0"/>
          </a:p>
        </p:txBody>
      </p:sp>
      <p:sp>
        <p:nvSpPr>
          <p:cNvPr id="4" name="Slide Number Placeholder 3"/>
          <p:cNvSpPr>
            <a:spLocks noGrp="1"/>
          </p:cNvSpPr>
          <p:nvPr>
            <p:ph type="sldNum" sz="quarter" idx="10"/>
          </p:nvPr>
        </p:nvSpPr>
        <p:spPr/>
        <p:txBody>
          <a:bodyPr/>
          <a:lstStyle/>
          <a:p>
            <a:fld id="{17553235-64FD-ED48-9CB6-71A8AC4198AB}" type="slidenum">
              <a:rPr lang="en-US" smtClean="0"/>
              <a:t>14</a:t>
            </a:fld>
            <a:endParaRPr lang="en-US"/>
          </a:p>
        </p:txBody>
      </p:sp>
    </p:spTree>
    <p:extLst>
      <p:ext uri="{BB962C8B-B14F-4D97-AF65-F5344CB8AC3E}">
        <p14:creationId xmlns:p14="http://schemas.microsoft.com/office/powerpoint/2010/main" val="615699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3"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4A054294-BCFB-964F-9C14-5DAA7946BD4A}" type="datetimeFigureOut">
              <a:rPr lang="en-US" smtClean="0"/>
              <a:t>6/6/19</a:t>
            </a:fld>
            <a:endParaRPr lang="en-US"/>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E8423089-C8B0-644A-8283-D7FBF67A4DEE}" type="slidenum">
              <a:rPr lang="en-US" smtClean="0"/>
              <a:t>‹#›</a:t>
            </a:fld>
            <a:endParaRPr lang="en-US"/>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54294-BCFB-964F-9C14-5DAA7946BD4A}"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054294-BCFB-964F-9C14-5DAA7946BD4A}"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054294-BCFB-964F-9C14-5DAA7946BD4A}"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054294-BCFB-964F-9C14-5DAA7946BD4A}" type="datetimeFigureOut">
              <a:rPr lang="en-US" smtClean="0"/>
              <a:t>6/6/19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A054294-BCFB-964F-9C14-5DAA7946BD4A}" type="datetimeFigureOut">
              <a:rPr lang="en-US" smtClean="0"/>
              <a:t>6/6/19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423089-C8B0-644A-8283-D7FBF67A4DE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054294-BCFB-964F-9C14-5DAA7946BD4A}" type="datetimeFigureOut">
              <a:rPr lang="en-US" smtClean="0"/>
              <a:t>6/6/19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054294-BCFB-964F-9C14-5DAA7946BD4A}" type="datetimeFigureOut">
              <a:rPr lang="en-US" smtClean="0"/>
              <a:t>6/6/19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54294-BCFB-964F-9C14-5DAA7946BD4A}" type="datetimeFigureOut">
              <a:rPr lang="en-US" smtClean="0"/>
              <a:t>6/6/19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A054294-BCFB-964F-9C14-5DAA7946BD4A}" type="datetimeFigureOut">
              <a:rPr lang="en-US" smtClean="0"/>
              <a:t>6/6/19</a:t>
            </a:fld>
            <a:endParaRPr lang="en-US"/>
          </a:p>
        </p:txBody>
      </p:sp>
      <p:sp>
        <p:nvSpPr>
          <p:cNvPr id="7" name="Slide Number Placeholder 6"/>
          <p:cNvSpPr>
            <a:spLocks noGrp="1"/>
          </p:cNvSpPr>
          <p:nvPr>
            <p:ph type="sldNum" sz="quarter" idx="12"/>
          </p:nvPr>
        </p:nvSpPr>
        <p:spPr/>
        <p:txBody>
          <a:bodyPr/>
          <a:lstStyle/>
          <a:p>
            <a:fld id="{E8423089-C8B0-644A-8283-D7FBF67A4DEE}" type="slidenum">
              <a:rPr lang="en-US" smtClean="0"/>
              <a:t>‹#›</a:t>
            </a:fld>
            <a:endParaRPr lang="en-US"/>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54294-BCFB-964F-9C14-5DAA7946BD4A}" type="datetimeFigureOut">
              <a:rPr lang="en-US" smtClean="0"/>
              <a:t>6/6/19</a:t>
            </a:fld>
            <a:endParaRPr lang="en-US"/>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8423089-C8B0-644A-8283-D7FBF67A4DE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799"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4A054294-BCFB-964F-9C14-5DAA7946BD4A}" type="datetimeFigureOut">
              <a:rPr lang="en-US" smtClean="0"/>
              <a:t>6/6/19</a:t>
            </a:fld>
            <a:endParaRPr lang="en-US"/>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E8423089-C8B0-644A-8283-D7FBF67A4D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NRRD</a:t>
            </a:r>
            <a:r>
              <a:rPr lang="en-US" dirty="0"/>
              <a:t> </a:t>
            </a:r>
            <a:r>
              <a:rPr lang="en-US" dirty="0" smtClean="0"/>
              <a:t>Board Meeting</a:t>
            </a:r>
            <a:endParaRPr lang="en-US" dirty="0"/>
          </a:p>
        </p:txBody>
      </p:sp>
      <p:sp>
        <p:nvSpPr>
          <p:cNvPr id="3" name="Subtitle 2"/>
          <p:cNvSpPr>
            <a:spLocks noGrp="1"/>
          </p:cNvSpPr>
          <p:nvPr>
            <p:ph type="subTitle" idx="1"/>
          </p:nvPr>
        </p:nvSpPr>
        <p:spPr/>
        <p:txBody>
          <a:bodyPr/>
          <a:lstStyle/>
          <a:p>
            <a:r>
              <a:rPr lang="en-US" dirty="0" smtClean="0"/>
              <a:t>June 6, 2019</a:t>
            </a:r>
          </a:p>
        </p:txBody>
      </p:sp>
    </p:spTree>
    <p:extLst>
      <p:ext uri="{BB962C8B-B14F-4D97-AF65-F5344CB8AC3E}">
        <p14:creationId xmlns:p14="http://schemas.microsoft.com/office/powerpoint/2010/main" val="29681451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Dutra Equipment</a:t>
            </a:r>
            <a:br>
              <a:rPr lang="en-US" dirty="0" smtClean="0"/>
            </a:br>
            <a:r>
              <a:rPr lang="en-US" dirty="0" smtClean="0"/>
              <a:t>Jones Tract Levee </a:t>
            </a:r>
            <a:r>
              <a:rPr lang="en-US" dirty="0" smtClean="0"/>
              <a:t>Breach</a:t>
            </a:r>
            <a:endParaRPr lang="en-US" dirty="0"/>
          </a:p>
        </p:txBody>
      </p:sp>
      <p:pic>
        <p:nvPicPr>
          <p:cNvPr id="5" name="Content Placeholder 4" descr="IMG_6940.jpeg"/>
          <p:cNvPicPr>
            <a:picLocks noGrp="1" noChangeAspect="1"/>
          </p:cNvPicPr>
          <p:nvPr>
            <p:ph idx="1"/>
          </p:nvPr>
        </p:nvPicPr>
        <p:blipFill>
          <a:blip r:embed="rId3">
            <a:extLst>
              <a:ext uri="{28A0092B-C50C-407E-A947-70E740481C1C}">
                <a14:useLocalDpi xmlns:a14="http://schemas.microsoft.com/office/drawing/2010/main" val="0"/>
              </a:ext>
            </a:extLst>
          </a:blip>
          <a:srcRect t="15488" b="15488"/>
          <a:stretch>
            <a:fillRect/>
          </a:stretch>
        </p:blipFill>
        <p:spPr/>
      </p:pic>
    </p:spTree>
    <p:extLst>
      <p:ext uri="{BB962C8B-B14F-4D97-AF65-F5344CB8AC3E}">
        <p14:creationId xmlns:p14="http://schemas.microsoft.com/office/powerpoint/2010/main" val="235746704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June 6, 2019</a:t>
            </a:r>
            <a:br>
              <a:rPr lang="en-US" dirty="0" smtClean="0"/>
            </a:br>
            <a:r>
              <a:rPr lang="en-US" dirty="0" smtClean="0"/>
              <a:t>Agenda</a:t>
            </a:r>
            <a:endParaRPr lang="en-US" dirty="0"/>
          </a:p>
        </p:txBody>
      </p:sp>
      <p:sp>
        <p:nvSpPr>
          <p:cNvPr id="3" name="Content Placeholder 2"/>
          <p:cNvSpPr>
            <a:spLocks noGrp="1"/>
          </p:cNvSpPr>
          <p:nvPr>
            <p:ph idx="1"/>
          </p:nvPr>
        </p:nvSpPr>
        <p:spPr/>
        <p:txBody>
          <a:bodyPr/>
          <a:lstStyle/>
          <a:p>
            <a:r>
              <a:rPr lang="en-US" dirty="0" smtClean="0">
                <a:solidFill>
                  <a:srgbClr val="BFBFBF"/>
                </a:solidFill>
              </a:rPr>
              <a:t>Community Meeting Input</a:t>
            </a:r>
          </a:p>
          <a:p>
            <a:r>
              <a:rPr lang="en-US" dirty="0" smtClean="0">
                <a:solidFill>
                  <a:srgbClr val="BFBFBF"/>
                </a:solidFill>
              </a:rPr>
              <a:t>Adhoc Committee Recommendation</a:t>
            </a:r>
          </a:p>
          <a:p>
            <a:r>
              <a:rPr lang="en-US" dirty="0" smtClean="0"/>
              <a:t>NRRD 218 Election Cost</a:t>
            </a:r>
          </a:p>
          <a:p>
            <a:r>
              <a:rPr lang="en-US" dirty="0" smtClean="0">
                <a:solidFill>
                  <a:srgbClr val="BFBFBF"/>
                </a:solidFill>
              </a:rPr>
              <a:t>Proposed Next Steps</a:t>
            </a:r>
          </a:p>
          <a:p>
            <a:pPr lvl="1"/>
            <a:r>
              <a:rPr lang="en-US" dirty="0" smtClean="0">
                <a:solidFill>
                  <a:srgbClr val="BFBFBF"/>
                </a:solidFill>
              </a:rPr>
              <a:t>Timeline</a:t>
            </a:r>
          </a:p>
          <a:p>
            <a:pPr lvl="1"/>
            <a:r>
              <a:rPr lang="en-US" dirty="0" smtClean="0">
                <a:solidFill>
                  <a:srgbClr val="BFBFBF"/>
                </a:solidFill>
              </a:rPr>
              <a:t>Community outreach</a:t>
            </a:r>
          </a:p>
          <a:p>
            <a:pPr marL="36576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03458134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NRRD 218 Election Cost</a:t>
            </a:r>
            <a:endParaRPr lang="en-US" dirty="0"/>
          </a:p>
        </p:txBody>
      </p:sp>
      <p:sp>
        <p:nvSpPr>
          <p:cNvPr id="3" name="Content Placeholder 2"/>
          <p:cNvSpPr>
            <a:spLocks noGrp="1"/>
          </p:cNvSpPr>
          <p:nvPr>
            <p:ph idx="1"/>
          </p:nvPr>
        </p:nvSpPr>
        <p:spPr/>
        <p:txBody>
          <a:bodyPr/>
          <a:lstStyle/>
          <a:p>
            <a:r>
              <a:rPr lang="en-US" dirty="0" smtClean="0"/>
              <a:t>Phase 1:  $19,500</a:t>
            </a:r>
          </a:p>
          <a:p>
            <a:r>
              <a:rPr lang="en-US" dirty="0" smtClean="0"/>
              <a:t>Phase 2: $8,500 + $2,500 expenses</a:t>
            </a:r>
          </a:p>
          <a:p>
            <a:r>
              <a:rPr lang="en-US" dirty="0" smtClean="0"/>
              <a:t>Total $31,500</a:t>
            </a:r>
          </a:p>
          <a:p>
            <a:pPr marL="68580" indent="0">
              <a:buNone/>
            </a:pPr>
            <a:endParaRPr lang="en-US" dirty="0"/>
          </a:p>
        </p:txBody>
      </p:sp>
    </p:spTree>
    <p:extLst>
      <p:ext uri="{BB962C8B-B14F-4D97-AF65-F5344CB8AC3E}">
        <p14:creationId xmlns:p14="http://schemas.microsoft.com/office/powerpoint/2010/main" val="3957875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June 6, 2019</a:t>
            </a:r>
            <a:br>
              <a:rPr lang="en-US" dirty="0" smtClean="0"/>
            </a:br>
            <a:r>
              <a:rPr lang="en-US" dirty="0" smtClean="0"/>
              <a:t>Agenda</a:t>
            </a:r>
            <a:endParaRPr lang="en-US" dirty="0"/>
          </a:p>
        </p:txBody>
      </p:sp>
      <p:sp>
        <p:nvSpPr>
          <p:cNvPr id="3" name="Content Placeholder 2"/>
          <p:cNvSpPr>
            <a:spLocks noGrp="1"/>
          </p:cNvSpPr>
          <p:nvPr>
            <p:ph idx="1"/>
          </p:nvPr>
        </p:nvSpPr>
        <p:spPr/>
        <p:txBody>
          <a:bodyPr/>
          <a:lstStyle/>
          <a:p>
            <a:r>
              <a:rPr lang="en-US" dirty="0" smtClean="0">
                <a:solidFill>
                  <a:srgbClr val="BFBFBF"/>
                </a:solidFill>
              </a:rPr>
              <a:t>Community Meeting Input</a:t>
            </a:r>
          </a:p>
          <a:p>
            <a:r>
              <a:rPr lang="en-US" dirty="0" smtClean="0">
                <a:solidFill>
                  <a:srgbClr val="BFBFBF"/>
                </a:solidFill>
              </a:rPr>
              <a:t>Adhoc Committee Recommendation</a:t>
            </a:r>
          </a:p>
          <a:p>
            <a:r>
              <a:rPr lang="en-US" dirty="0" smtClean="0">
                <a:solidFill>
                  <a:srgbClr val="BFBFBF"/>
                </a:solidFill>
              </a:rPr>
              <a:t>NRRD 218 Election Cost</a:t>
            </a:r>
          </a:p>
          <a:p>
            <a:r>
              <a:rPr lang="en-US" dirty="0" smtClean="0"/>
              <a:t>Proposed Next Steps</a:t>
            </a:r>
          </a:p>
          <a:p>
            <a:pPr lvl="1"/>
            <a:r>
              <a:rPr lang="en-US" dirty="0" smtClean="0"/>
              <a:t>Timeline</a:t>
            </a:r>
          </a:p>
          <a:p>
            <a:pPr lvl="1"/>
            <a:r>
              <a:rPr lang="en-US" dirty="0" smtClean="0"/>
              <a:t>Community outreach</a:t>
            </a:r>
          </a:p>
          <a:p>
            <a:pPr marL="36576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6416741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Next Steps &amp; Timeline</a:t>
            </a:r>
            <a:endParaRPr lang="en-US" dirty="0"/>
          </a:p>
        </p:txBody>
      </p:sp>
      <p:sp>
        <p:nvSpPr>
          <p:cNvPr id="3" name="Content Placeholder 2"/>
          <p:cNvSpPr>
            <a:spLocks noGrp="1"/>
          </p:cNvSpPr>
          <p:nvPr>
            <p:ph idx="1"/>
          </p:nvPr>
        </p:nvSpPr>
        <p:spPr/>
        <p:txBody>
          <a:bodyPr/>
          <a:lstStyle/>
          <a:p>
            <a:r>
              <a:rPr lang="en-US" dirty="0" smtClean="0"/>
              <a:t>July—August 2019 NBS Guest Speaker</a:t>
            </a:r>
          </a:p>
          <a:p>
            <a:r>
              <a:rPr lang="en-US" dirty="0" smtClean="0"/>
              <a:t>Aug--Sept 2019  BOD Adopt Plan 1</a:t>
            </a:r>
          </a:p>
          <a:p>
            <a:r>
              <a:rPr lang="en-US" dirty="0" smtClean="0"/>
              <a:t>Oct 2019 Hire NBS - 218 Election Firm</a:t>
            </a:r>
          </a:p>
          <a:p>
            <a:r>
              <a:rPr lang="en-US" dirty="0" smtClean="0"/>
              <a:t>Nov 2019--Jan 2020 Engineers Report</a:t>
            </a:r>
          </a:p>
          <a:p>
            <a:r>
              <a:rPr lang="en-US" dirty="0" smtClean="0"/>
              <a:t>Feb</a:t>
            </a:r>
            <a:r>
              <a:rPr lang="en-US" dirty="0"/>
              <a:t> </a:t>
            </a:r>
            <a:r>
              <a:rPr lang="en-US" dirty="0" smtClean="0"/>
              <a:t>1, 2020 Election material mailed</a:t>
            </a:r>
          </a:p>
          <a:p>
            <a:r>
              <a:rPr lang="en-US" dirty="0" smtClean="0"/>
              <a:t>April 2, 2020 Public Hearing</a:t>
            </a:r>
          </a:p>
          <a:p>
            <a:r>
              <a:rPr lang="en-US" dirty="0" smtClean="0"/>
              <a:t>May </a:t>
            </a:r>
            <a:r>
              <a:rPr lang="en-US" dirty="0" smtClean="0"/>
              <a:t>2020 Submit </a:t>
            </a:r>
            <a:r>
              <a:rPr lang="en-US" dirty="0" smtClean="0"/>
              <a:t>results to Napa County</a:t>
            </a:r>
            <a:endParaRPr lang="en-US" dirty="0"/>
          </a:p>
        </p:txBody>
      </p:sp>
    </p:spTree>
    <p:extLst>
      <p:ext uri="{BB962C8B-B14F-4D97-AF65-F5344CB8AC3E}">
        <p14:creationId xmlns:p14="http://schemas.microsoft.com/office/powerpoint/2010/main" val="7167373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Community Outreach</a:t>
            </a:r>
            <a:endParaRPr lang="en-US" dirty="0"/>
          </a:p>
        </p:txBody>
      </p:sp>
      <p:sp>
        <p:nvSpPr>
          <p:cNvPr id="3" name="Content Placeholder 2"/>
          <p:cNvSpPr>
            <a:spLocks noGrp="1"/>
          </p:cNvSpPr>
          <p:nvPr>
            <p:ph idx="1"/>
          </p:nvPr>
        </p:nvSpPr>
        <p:spPr/>
        <p:txBody>
          <a:bodyPr/>
          <a:lstStyle/>
          <a:p>
            <a:r>
              <a:rPr lang="en-US" dirty="0" smtClean="0"/>
              <a:t>Email &amp; USPS NRRD BOD approved plan to homeowners</a:t>
            </a:r>
          </a:p>
          <a:p>
            <a:r>
              <a:rPr lang="en-US" dirty="0" smtClean="0"/>
              <a:t>Write 2 or 3 articles for Milton Road Bulletin</a:t>
            </a:r>
          </a:p>
          <a:p>
            <a:r>
              <a:rPr lang="en-US" dirty="0" smtClean="0"/>
              <a:t>Offer to meet with property owners if they have questions</a:t>
            </a:r>
          </a:p>
          <a:p>
            <a:pPr marL="68580" indent="0">
              <a:buNone/>
            </a:pPr>
            <a:endParaRPr lang="en-US" dirty="0"/>
          </a:p>
        </p:txBody>
      </p:sp>
    </p:spTree>
    <p:extLst>
      <p:ext uri="{BB962C8B-B14F-4D97-AF65-F5344CB8AC3E}">
        <p14:creationId xmlns:p14="http://schemas.microsoft.com/office/powerpoint/2010/main" val="382366785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NRRD Board Questions?</a:t>
            </a:r>
            <a:endParaRPr lang="en-US" dirty="0"/>
          </a:p>
        </p:txBody>
      </p:sp>
      <p:sp>
        <p:nvSpPr>
          <p:cNvPr id="3" name="Content Placeholder 2"/>
          <p:cNvSpPr>
            <a:spLocks noGrp="1"/>
          </p:cNvSpPr>
          <p:nvPr>
            <p:ph idx="1"/>
          </p:nvPr>
        </p:nvSpPr>
        <p:spPr/>
        <p:txBody>
          <a:bodyPr/>
          <a:lstStyle/>
          <a:p>
            <a:pPr marL="68580" indent="0">
              <a:buNone/>
            </a:pPr>
            <a:endParaRPr lang="en-US" dirty="0"/>
          </a:p>
        </p:txBody>
      </p:sp>
    </p:spTree>
    <p:extLst>
      <p:ext uri="{BB962C8B-B14F-4D97-AF65-F5344CB8AC3E}">
        <p14:creationId xmlns:p14="http://schemas.microsoft.com/office/powerpoint/2010/main" val="53964774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Slides</a:t>
            </a:r>
            <a:endParaRPr lang="en-US" dirty="0"/>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74717900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NRRD Assessment</a:t>
            </a:r>
            <a:endParaRPr lang="en-US" dirty="0"/>
          </a:p>
        </p:txBody>
      </p:sp>
      <p:sp>
        <p:nvSpPr>
          <p:cNvPr id="3" name="Content Placeholder 2"/>
          <p:cNvSpPr>
            <a:spLocks noGrp="1"/>
          </p:cNvSpPr>
          <p:nvPr>
            <p:ph idx="1"/>
          </p:nvPr>
        </p:nvSpPr>
        <p:spPr/>
        <p:txBody>
          <a:bodyPr>
            <a:normAutofit/>
          </a:bodyPr>
          <a:lstStyle/>
          <a:p>
            <a:r>
              <a:rPr lang="en-US" dirty="0" smtClean="0"/>
              <a:t>NRRD hires a firm to establish an assessment rate and a formula for allocating rate between parcels.</a:t>
            </a:r>
          </a:p>
          <a:p>
            <a:r>
              <a:rPr lang="en-US" dirty="0" smtClean="0"/>
              <a:t>Improved parcels generally have higher assessment rate than unimproved parcels.</a:t>
            </a:r>
          </a:p>
          <a:p>
            <a:r>
              <a:rPr lang="en-US" dirty="0" smtClean="0"/>
              <a:t>NRRD must establish an assessment rate which can only be implemented with a Proposition 218 election.</a:t>
            </a:r>
            <a:endParaRPr lang="en-US" dirty="0"/>
          </a:p>
        </p:txBody>
      </p:sp>
    </p:spTree>
    <p:extLst>
      <p:ext uri="{BB962C8B-B14F-4D97-AF65-F5344CB8AC3E}">
        <p14:creationId xmlns:p14="http://schemas.microsoft.com/office/powerpoint/2010/main" val="87963217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1027664"/>
            <a:ext cx="7024744" cy="864198"/>
          </a:xfrm>
        </p:spPr>
        <p:txBody>
          <a:bodyPr>
            <a:normAutofit fontScale="90000"/>
          </a:bodyPr>
          <a:lstStyle/>
          <a:p>
            <a:r>
              <a:rPr lang="en-US" dirty="0" smtClean="0"/>
              <a:t>Proposition 218 Election Steps</a:t>
            </a:r>
            <a:endParaRPr lang="en-US" dirty="0"/>
          </a:p>
        </p:txBody>
      </p:sp>
      <p:sp>
        <p:nvSpPr>
          <p:cNvPr id="3" name="Content Placeholder 2"/>
          <p:cNvSpPr>
            <a:spLocks noGrp="1"/>
          </p:cNvSpPr>
          <p:nvPr>
            <p:ph idx="1"/>
          </p:nvPr>
        </p:nvSpPr>
        <p:spPr>
          <a:xfrm>
            <a:off x="1043493" y="2037391"/>
            <a:ext cx="7024743" cy="4127699"/>
          </a:xfrm>
        </p:spPr>
        <p:txBody>
          <a:bodyPr>
            <a:normAutofit/>
          </a:bodyPr>
          <a:lstStyle/>
          <a:p>
            <a:r>
              <a:rPr lang="en-US" dirty="0" smtClean="0"/>
              <a:t>Prepare an </a:t>
            </a:r>
            <a:r>
              <a:rPr lang="en-US" u="sng" dirty="0" smtClean="0"/>
              <a:t>Engineer’s Report </a:t>
            </a:r>
            <a:r>
              <a:rPr lang="mr-IN" dirty="0" smtClean="0"/>
              <a:t>–</a:t>
            </a:r>
            <a:r>
              <a:rPr lang="en-US" dirty="0" smtClean="0"/>
              <a:t> detailing the need for new assessment rate.</a:t>
            </a:r>
          </a:p>
          <a:p>
            <a:r>
              <a:rPr lang="en-US" dirty="0" smtClean="0"/>
              <a:t>Prepare &amp; mail ballot report to landowners </a:t>
            </a:r>
            <a:r>
              <a:rPr lang="mr-IN" dirty="0" smtClean="0"/>
              <a:t>–</a:t>
            </a:r>
            <a:r>
              <a:rPr lang="en-US" dirty="0" smtClean="0"/>
              <a:t> detailing need for assessment &amp; process for conducting the election</a:t>
            </a:r>
          </a:p>
          <a:p>
            <a:r>
              <a:rPr lang="en-US" dirty="0" smtClean="0"/>
              <a:t>Vote - each landowner will cast </a:t>
            </a:r>
            <a:r>
              <a:rPr lang="en-US" dirty="0"/>
              <a:t>a</a:t>
            </a:r>
            <a:r>
              <a:rPr lang="en-US" dirty="0" smtClean="0"/>
              <a:t> vote equal to the </a:t>
            </a:r>
            <a:r>
              <a:rPr lang="en-US" u="sng" dirty="0" smtClean="0"/>
              <a:t>new</a:t>
            </a:r>
            <a:r>
              <a:rPr lang="en-US" dirty="0" smtClean="0"/>
              <a:t> </a:t>
            </a:r>
            <a:r>
              <a:rPr lang="en-US" u="sng" dirty="0" smtClean="0"/>
              <a:t>maximum assessment the landowner would be required to pa</a:t>
            </a:r>
            <a:r>
              <a:rPr lang="en-US" dirty="0" smtClean="0"/>
              <a:t>y, if the assessment rate is approved.</a:t>
            </a:r>
            <a:endParaRPr lang="en-US" dirty="0"/>
          </a:p>
        </p:txBody>
      </p:sp>
    </p:spTree>
    <p:extLst>
      <p:ext uri="{BB962C8B-B14F-4D97-AF65-F5344CB8AC3E}">
        <p14:creationId xmlns:p14="http://schemas.microsoft.com/office/powerpoint/2010/main" val="34511420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June 6, 2019</a:t>
            </a:r>
            <a:br>
              <a:rPr lang="en-US" dirty="0" smtClean="0"/>
            </a:br>
            <a:r>
              <a:rPr lang="en-US" dirty="0" smtClean="0"/>
              <a:t>Agenda</a:t>
            </a:r>
            <a:endParaRPr lang="en-US" dirty="0"/>
          </a:p>
        </p:txBody>
      </p:sp>
      <p:sp>
        <p:nvSpPr>
          <p:cNvPr id="3" name="Content Placeholder 2"/>
          <p:cNvSpPr>
            <a:spLocks noGrp="1"/>
          </p:cNvSpPr>
          <p:nvPr>
            <p:ph idx="1"/>
          </p:nvPr>
        </p:nvSpPr>
        <p:spPr/>
        <p:txBody>
          <a:bodyPr/>
          <a:lstStyle/>
          <a:p>
            <a:r>
              <a:rPr lang="en-US" dirty="0" smtClean="0"/>
              <a:t>Community Meeting Input</a:t>
            </a:r>
          </a:p>
          <a:p>
            <a:r>
              <a:rPr lang="en-US" dirty="0" smtClean="0"/>
              <a:t>Adhoc Committee Recommendation</a:t>
            </a:r>
          </a:p>
          <a:p>
            <a:r>
              <a:rPr lang="en-US" dirty="0" smtClean="0"/>
              <a:t>NRRD 218 Election Cost</a:t>
            </a:r>
          </a:p>
          <a:p>
            <a:r>
              <a:rPr lang="en-US" dirty="0" smtClean="0"/>
              <a:t>Proposed Next Steps</a:t>
            </a:r>
          </a:p>
          <a:p>
            <a:pPr lvl="1"/>
            <a:r>
              <a:rPr lang="en-US" dirty="0" smtClean="0"/>
              <a:t>Timeline</a:t>
            </a:r>
          </a:p>
          <a:p>
            <a:pPr lvl="1"/>
            <a:r>
              <a:rPr lang="en-US" dirty="0" smtClean="0"/>
              <a:t>Community outreach</a:t>
            </a:r>
          </a:p>
          <a:p>
            <a:pPr marL="36576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71380666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Proposition </a:t>
            </a:r>
            <a:r>
              <a:rPr lang="en-US" dirty="0"/>
              <a:t>218 Election Steps</a:t>
            </a:r>
          </a:p>
        </p:txBody>
      </p:sp>
      <p:sp>
        <p:nvSpPr>
          <p:cNvPr id="3" name="Content Placeholder 2"/>
          <p:cNvSpPr>
            <a:spLocks noGrp="1"/>
          </p:cNvSpPr>
          <p:nvPr>
            <p:ph idx="1"/>
          </p:nvPr>
        </p:nvSpPr>
        <p:spPr/>
        <p:txBody>
          <a:bodyPr>
            <a:normAutofit/>
          </a:bodyPr>
          <a:lstStyle/>
          <a:p>
            <a:r>
              <a:rPr lang="en-US" dirty="0"/>
              <a:t>E</a:t>
            </a:r>
            <a:r>
              <a:rPr lang="en-US" dirty="0" smtClean="0"/>
              <a:t>lection close cannot occur for at least 45 days (and normally 60 days) after the election materials are sent to landowners.</a:t>
            </a:r>
          </a:p>
          <a:p>
            <a:r>
              <a:rPr lang="en-US" dirty="0"/>
              <a:t>H</a:t>
            </a:r>
            <a:r>
              <a:rPr lang="en-US" dirty="0" smtClean="0"/>
              <a:t>old a Public Hearing on the last day of the election at which time landowners may come and ask questions.</a:t>
            </a:r>
          </a:p>
          <a:p>
            <a:endParaRPr lang="en-US" dirty="0" smtClean="0"/>
          </a:p>
        </p:txBody>
      </p:sp>
    </p:spTree>
    <p:extLst>
      <p:ext uri="{BB962C8B-B14F-4D97-AF65-F5344CB8AC3E}">
        <p14:creationId xmlns:p14="http://schemas.microsoft.com/office/powerpoint/2010/main" val="57055546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Proposition 218 Election Steps</a:t>
            </a:r>
          </a:p>
        </p:txBody>
      </p:sp>
      <p:sp>
        <p:nvSpPr>
          <p:cNvPr id="3" name="Content Placeholder 2"/>
          <p:cNvSpPr>
            <a:spLocks noGrp="1"/>
          </p:cNvSpPr>
          <p:nvPr>
            <p:ph idx="1"/>
          </p:nvPr>
        </p:nvSpPr>
        <p:spPr/>
        <p:txBody>
          <a:bodyPr>
            <a:normAutofit/>
          </a:bodyPr>
          <a:lstStyle/>
          <a:p>
            <a:r>
              <a:rPr lang="en-US" dirty="0" smtClean="0"/>
              <a:t>Close election, count ballots received and announce the results.</a:t>
            </a:r>
          </a:p>
          <a:p>
            <a:r>
              <a:rPr lang="en-US" dirty="0" smtClean="0"/>
              <a:t>In order to establish a new assessment rate, 50% plus 1 of </a:t>
            </a:r>
            <a:r>
              <a:rPr lang="en-US" u="sng" dirty="0" smtClean="0"/>
              <a:t>all votes cast by the landowners must be in favor of the new assessment rate.</a:t>
            </a:r>
          </a:p>
          <a:p>
            <a:r>
              <a:rPr lang="en-US" dirty="0" smtClean="0"/>
              <a:t>Normally - </a:t>
            </a:r>
            <a:r>
              <a:rPr lang="en-US" dirty="0"/>
              <a:t>5 months to complete the 218 election process.</a:t>
            </a:r>
          </a:p>
          <a:p>
            <a:endParaRPr lang="en-US" dirty="0"/>
          </a:p>
        </p:txBody>
      </p:sp>
    </p:spTree>
    <p:extLst>
      <p:ext uri="{BB962C8B-B14F-4D97-AF65-F5344CB8AC3E}">
        <p14:creationId xmlns:p14="http://schemas.microsoft.com/office/powerpoint/2010/main" val="35575250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June 6, 2019</a:t>
            </a:r>
            <a:br>
              <a:rPr lang="en-US" dirty="0" smtClean="0"/>
            </a:br>
            <a:r>
              <a:rPr lang="en-US" dirty="0" smtClean="0"/>
              <a:t>Agenda</a:t>
            </a:r>
            <a:endParaRPr lang="en-US" dirty="0"/>
          </a:p>
        </p:txBody>
      </p:sp>
      <p:sp>
        <p:nvSpPr>
          <p:cNvPr id="3" name="Content Placeholder 2"/>
          <p:cNvSpPr>
            <a:spLocks noGrp="1"/>
          </p:cNvSpPr>
          <p:nvPr>
            <p:ph idx="1"/>
          </p:nvPr>
        </p:nvSpPr>
        <p:spPr/>
        <p:txBody>
          <a:bodyPr/>
          <a:lstStyle/>
          <a:p>
            <a:r>
              <a:rPr lang="en-US" dirty="0" smtClean="0"/>
              <a:t>Community Meeting Input</a:t>
            </a:r>
          </a:p>
          <a:p>
            <a:r>
              <a:rPr lang="en-US" dirty="0" smtClean="0">
                <a:solidFill>
                  <a:schemeClr val="bg1">
                    <a:lumMod val="75000"/>
                  </a:schemeClr>
                </a:solidFill>
              </a:rPr>
              <a:t>Adhoc Committee Recommendation</a:t>
            </a:r>
          </a:p>
          <a:p>
            <a:r>
              <a:rPr lang="en-US" dirty="0" smtClean="0">
                <a:solidFill>
                  <a:schemeClr val="bg1">
                    <a:lumMod val="75000"/>
                  </a:schemeClr>
                </a:solidFill>
              </a:rPr>
              <a:t>NRRD 218 Election Cost</a:t>
            </a:r>
          </a:p>
          <a:p>
            <a:r>
              <a:rPr lang="en-US" dirty="0" smtClean="0">
                <a:solidFill>
                  <a:schemeClr val="bg1">
                    <a:lumMod val="75000"/>
                  </a:schemeClr>
                </a:solidFill>
              </a:rPr>
              <a:t>Proposed Next Steps</a:t>
            </a:r>
          </a:p>
          <a:p>
            <a:pPr lvl="1"/>
            <a:r>
              <a:rPr lang="en-US" dirty="0" smtClean="0">
                <a:solidFill>
                  <a:schemeClr val="bg1">
                    <a:lumMod val="75000"/>
                  </a:schemeClr>
                </a:solidFill>
              </a:rPr>
              <a:t>Timeline</a:t>
            </a:r>
          </a:p>
          <a:p>
            <a:pPr lvl="1"/>
            <a:r>
              <a:rPr lang="en-US" dirty="0" smtClean="0">
                <a:solidFill>
                  <a:schemeClr val="bg1">
                    <a:lumMod val="75000"/>
                  </a:schemeClr>
                </a:solidFill>
              </a:rPr>
              <a:t>Community outreach</a:t>
            </a:r>
          </a:p>
          <a:p>
            <a:pPr marL="36576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9266199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Meeting Input</a:t>
            </a:r>
            <a:endParaRPr lang="en-US" dirty="0"/>
          </a:p>
        </p:txBody>
      </p:sp>
      <p:sp>
        <p:nvSpPr>
          <p:cNvPr id="3" name="Content Placeholder 2"/>
          <p:cNvSpPr>
            <a:spLocks noGrp="1"/>
          </p:cNvSpPr>
          <p:nvPr>
            <p:ph idx="1"/>
          </p:nvPr>
        </p:nvSpPr>
        <p:spPr/>
        <p:txBody>
          <a:bodyPr>
            <a:normAutofit/>
          </a:bodyPr>
          <a:lstStyle/>
          <a:p>
            <a:r>
              <a:rPr lang="en-US" dirty="0" smtClean="0"/>
              <a:t>Request to “unpack” </a:t>
            </a:r>
            <a:r>
              <a:rPr lang="mr-IN" dirty="0" smtClean="0"/>
              <a:t>–</a:t>
            </a:r>
            <a:r>
              <a:rPr lang="en-US" dirty="0" smtClean="0"/>
              <a:t> explain Option 1</a:t>
            </a:r>
          </a:p>
          <a:p>
            <a:r>
              <a:rPr lang="en-US" dirty="0" smtClean="0"/>
              <a:t>$648/year is too much on top of $344 for sanitation</a:t>
            </a:r>
          </a:p>
          <a:p>
            <a:r>
              <a:rPr lang="en-US" dirty="0" smtClean="0"/>
              <a:t>Consider filling the island, raising homes &amp; infrastructure</a:t>
            </a:r>
          </a:p>
          <a:p>
            <a:r>
              <a:rPr lang="en-US" dirty="0" smtClean="0"/>
              <a:t>Set up a fund for levee repair </a:t>
            </a:r>
          </a:p>
          <a:p>
            <a:r>
              <a:rPr lang="en-US" dirty="0" smtClean="0"/>
              <a:t>Obtain grants, if possible</a:t>
            </a:r>
          </a:p>
          <a:p>
            <a:r>
              <a:rPr lang="en-US" dirty="0" smtClean="0"/>
              <a:t>Hire part-time </a:t>
            </a:r>
            <a:r>
              <a:rPr lang="en-US" dirty="0" smtClean="0"/>
              <a:t>levee coordinator</a:t>
            </a:r>
            <a:endParaRPr lang="en-US" dirty="0"/>
          </a:p>
        </p:txBody>
      </p:sp>
    </p:spTree>
    <p:extLst>
      <p:ext uri="{BB962C8B-B14F-4D97-AF65-F5344CB8AC3E}">
        <p14:creationId xmlns:p14="http://schemas.microsoft.com/office/powerpoint/2010/main" val="25653707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Meeting Input</a:t>
            </a:r>
            <a:endParaRPr lang="en-US" dirty="0"/>
          </a:p>
        </p:txBody>
      </p:sp>
      <p:sp>
        <p:nvSpPr>
          <p:cNvPr id="3" name="Content Placeholder 2"/>
          <p:cNvSpPr>
            <a:spLocks noGrp="1"/>
          </p:cNvSpPr>
          <p:nvPr>
            <p:ph idx="1"/>
          </p:nvPr>
        </p:nvSpPr>
        <p:spPr/>
        <p:txBody>
          <a:bodyPr>
            <a:normAutofit lnSpcReduction="10000"/>
          </a:bodyPr>
          <a:lstStyle/>
          <a:p>
            <a:r>
              <a:rPr lang="en-US" dirty="0" smtClean="0"/>
              <a:t>We’ve always taken care of ourselves</a:t>
            </a:r>
          </a:p>
          <a:p>
            <a:r>
              <a:rPr lang="en-US" dirty="0" smtClean="0"/>
              <a:t>Don’t want more government involved</a:t>
            </a:r>
          </a:p>
          <a:p>
            <a:r>
              <a:rPr lang="en-US" dirty="0" smtClean="0"/>
              <a:t>We need to have skin in the game to apply for grants </a:t>
            </a:r>
            <a:r>
              <a:rPr lang="mr-IN" dirty="0" smtClean="0"/>
              <a:t>–</a:t>
            </a:r>
            <a:r>
              <a:rPr lang="en-US" dirty="0" smtClean="0"/>
              <a:t> who will loan us money if we won’t invest in ourselves?</a:t>
            </a:r>
          </a:p>
          <a:p>
            <a:r>
              <a:rPr lang="en-US" dirty="0" smtClean="0"/>
              <a:t>Why don’t we just do this? $648 a year is cheap insurance</a:t>
            </a:r>
          </a:p>
          <a:p>
            <a:r>
              <a:rPr lang="en-US" dirty="0" smtClean="0"/>
              <a:t>If NRRD has no enforcement capability, why do anything?</a:t>
            </a:r>
            <a:endParaRPr lang="en-US" dirty="0"/>
          </a:p>
        </p:txBody>
      </p:sp>
    </p:spTree>
    <p:extLst>
      <p:ext uri="{BB962C8B-B14F-4D97-AF65-F5344CB8AC3E}">
        <p14:creationId xmlns:p14="http://schemas.microsoft.com/office/powerpoint/2010/main" val="423865815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June 6, 2019</a:t>
            </a:r>
            <a:br>
              <a:rPr lang="en-US" dirty="0" smtClean="0"/>
            </a:br>
            <a:r>
              <a:rPr lang="en-US" dirty="0" smtClean="0"/>
              <a:t>Agenda</a:t>
            </a:r>
            <a:endParaRPr lang="en-US" dirty="0"/>
          </a:p>
        </p:txBody>
      </p:sp>
      <p:sp>
        <p:nvSpPr>
          <p:cNvPr id="3" name="Content Placeholder 2"/>
          <p:cNvSpPr>
            <a:spLocks noGrp="1"/>
          </p:cNvSpPr>
          <p:nvPr>
            <p:ph idx="1"/>
          </p:nvPr>
        </p:nvSpPr>
        <p:spPr/>
        <p:txBody>
          <a:bodyPr/>
          <a:lstStyle/>
          <a:p>
            <a:r>
              <a:rPr lang="en-US" dirty="0" smtClean="0">
                <a:solidFill>
                  <a:srgbClr val="BFBFBF"/>
                </a:solidFill>
              </a:rPr>
              <a:t>Community Meeting Input</a:t>
            </a:r>
          </a:p>
          <a:p>
            <a:r>
              <a:rPr lang="en-US" dirty="0" smtClean="0"/>
              <a:t>Adhoc Committee Recommendation</a:t>
            </a:r>
          </a:p>
          <a:p>
            <a:r>
              <a:rPr lang="en-US" dirty="0" smtClean="0">
                <a:solidFill>
                  <a:schemeClr val="bg1">
                    <a:lumMod val="75000"/>
                  </a:schemeClr>
                </a:solidFill>
              </a:rPr>
              <a:t>NRRD 218 Election Cost</a:t>
            </a:r>
          </a:p>
          <a:p>
            <a:r>
              <a:rPr lang="en-US" dirty="0" smtClean="0">
                <a:solidFill>
                  <a:schemeClr val="bg1">
                    <a:lumMod val="75000"/>
                  </a:schemeClr>
                </a:solidFill>
              </a:rPr>
              <a:t>Proposed Next Steps</a:t>
            </a:r>
          </a:p>
          <a:p>
            <a:pPr lvl="1"/>
            <a:r>
              <a:rPr lang="en-US" dirty="0" smtClean="0">
                <a:solidFill>
                  <a:schemeClr val="bg1">
                    <a:lumMod val="75000"/>
                  </a:schemeClr>
                </a:solidFill>
              </a:rPr>
              <a:t>Timeline</a:t>
            </a:r>
          </a:p>
          <a:p>
            <a:pPr lvl="1"/>
            <a:r>
              <a:rPr lang="en-US" dirty="0" smtClean="0">
                <a:solidFill>
                  <a:schemeClr val="bg1">
                    <a:lumMod val="75000"/>
                  </a:schemeClr>
                </a:solidFill>
              </a:rPr>
              <a:t>Community outreach</a:t>
            </a:r>
          </a:p>
          <a:p>
            <a:pPr marL="365760" lvl="1"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20994314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Adhoc Committee</a:t>
            </a:r>
            <a:br>
              <a:rPr lang="en-US" dirty="0" smtClean="0"/>
            </a:br>
            <a:r>
              <a:rPr lang="en-US" dirty="0" smtClean="0"/>
              <a:t>Recommendation</a:t>
            </a:r>
            <a:endParaRPr lang="en-US" dirty="0"/>
          </a:p>
        </p:txBody>
      </p:sp>
      <p:sp>
        <p:nvSpPr>
          <p:cNvPr id="3" name="Content Placeholder 2"/>
          <p:cNvSpPr>
            <a:spLocks noGrp="1"/>
          </p:cNvSpPr>
          <p:nvPr>
            <p:ph idx="1"/>
          </p:nvPr>
        </p:nvSpPr>
        <p:spPr/>
        <p:txBody>
          <a:bodyPr/>
          <a:lstStyle/>
          <a:p>
            <a:r>
              <a:rPr lang="en-US" dirty="0" smtClean="0"/>
              <a:t>Respond to Napa County Grand Jury &amp; LAFCO reports </a:t>
            </a:r>
          </a:p>
          <a:p>
            <a:r>
              <a:rPr lang="en-US" dirty="0" smtClean="0"/>
              <a:t>Add reclamation services to extend flood preparation to 2040, 10 year floods after that till 2055</a:t>
            </a:r>
          </a:p>
          <a:p>
            <a:r>
              <a:rPr lang="en-US" dirty="0" smtClean="0"/>
              <a:t>Complete subset of Plan 1 in advance of considering action on Plan 2 or 3 </a:t>
            </a:r>
          </a:p>
          <a:p>
            <a:endParaRPr lang="en-US" dirty="0"/>
          </a:p>
        </p:txBody>
      </p:sp>
    </p:spTree>
    <p:extLst>
      <p:ext uri="{BB962C8B-B14F-4D97-AF65-F5344CB8AC3E}">
        <p14:creationId xmlns:p14="http://schemas.microsoft.com/office/powerpoint/2010/main" val="22837178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Recommendation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Homeowners will maintain their levees</a:t>
            </a:r>
          </a:p>
          <a:p>
            <a:r>
              <a:rPr lang="en-US" dirty="0" smtClean="0"/>
              <a:t>Hire Part-time </a:t>
            </a:r>
            <a:r>
              <a:rPr lang="en-US" dirty="0" smtClean="0"/>
              <a:t>Levee Coordinator ($175)</a:t>
            </a:r>
          </a:p>
          <a:p>
            <a:r>
              <a:rPr lang="en-US" dirty="0" smtClean="0"/>
              <a:t>Establish Emergency Levee &amp; Flood Pump Equipment Repair Fund ($310)</a:t>
            </a:r>
          </a:p>
          <a:p>
            <a:r>
              <a:rPr lang="en-US" dirty="0" smtClean="0"/>
              <a:t>Develop Design Standards &amp; Implementation Guidelines ($50</a:t>
            </a:r>
            <a:r>
              <a:rPr lang="en-US" dirty="0"/>
              <a:t>)</a:t>
            </a:r>
            <a:endParaRPr lang="en-US" dirty="0" smtClean="0"/>
          </a:p>
          <a:p>
            <a:pPr marL="68580" indent="0">
              <a:buNone/>
            </a:pPr>
            <a:r>
              <a:rPr lang="en-US" dirty="0" smtClean="0"/>
              <a:t>___________________________________________</a:t>
            </a:r>
          </a:p>
          <a:p>
            <a:r>
              <a:rPr lang="en-US" dirty="0" smtClean="0"/>
              <a:t>Total Parcel Cost $550 per year</a:t>
            </a:r>
          </a:p>
          <a:p>
            <a:r>
              <a:rPr lang="en-US" dirty="0" smtClean="0"/>
              <a:t>Approximate cost per month $46</a:t>
            </a:r>
            <a:endParaRPr lang="en-US" dirty="0"/>
          </a:p>
        </p:txBody>
      </p:sp>
    </p:spTree>
    <p:extLst>
      <p:ext uri="{BB962C8B-B14F-4D97-AF65-F5344CB8AC3E}">
        <p14:creationId xmlns:p14="http://schemas.microsoft.com/office/powerpoint/2010/main" val="13926937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1" y="1331390"/>
            <a:ext cx="7024744"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Levee Coordinator Responsibilities</a:t>
            </a:r>
            <a:br>
              <a:rPr lang="en-US" dirty="0" smtClean="0"/>
            </a:br>
            <a:endParaRPr lang="en-US" dirty="0"/>
          </a:p>
        </p:txBody>
      </p:sp>
      <p:sp>
        <p:nvSpPr>
          <p:cNvPr id="3" name="Content Placeholder 2"/>
          <p:cNvSpPr>
            <a:spLocks noGrp="1"/>
          </p:cNvSpPr>
          <p:nvPr>
            <p:ph idx="1"/>
          </p:nvPr>
        </p:nvSpPr>
        <p:spPr>
          <a:xfrm>
            <a:off x="1043491" y="2006122"/>
            <a:ext cx="6777317" cy="4220267"/>
          </a:xfrm>
        </p:spPr>
        <p:txBody>
          <a:bodyPr>
            <a:normAutofit/>
          </a:bodyPr>
          <a:lstStyle/>
          <a:p>
            <a:pPr lvl="2"/>
            <a:r>
              <a:rPr lang="en-US" dirty="0"/>
              <a:t>1) Inspect &amp; maintain flood pumps </a:t>
            </a:r>
            <a:r>
              <a:rPr lang="en-US" dirty="0" smtClean="0"/>
              <a:t>and inspect </a:t>
            </a:r>
            <a:r>
              <a:rPr lang="en-US" dirty="0"/>
              <a:t>levees  </a:t>
            </a:r>
            <a:endParaRPr lang="en-US" sz="1600" dirty="0"/>
          </a:p>
          <a:p>
            <a:pPr lvl="2"/>
            <a:r>
              <a:rPr lang="en-US" dirty="0"/>
              <a:t>2) Insure operation plan for flood pumps is developed &amp; tested </a:t>
            </a:r>
            <a:endParaRPr lang="en-US" sz="1600" dirty="0"/>
          </a:p>
          <a:p>
            <a:pPr lvl="2"/>
            <a:r>
              <a:rPr lang="en-US" dirty="0"/>
              <a:t>3) Develop flood event safety plan (ground floor sewer shut offs, hazard material storage)</a:t>
            </a:r>
            <a:endParaRPr lang="en-US" sz="1600" dirty="0"/>
          </a:p>
          <a:p>
            <a:pPr lvl="2"/>
            <a:r>
              <a:rPr lang="en-US" dirty="0"/>
              <a:t>4) Conduct Annual Flood Awareness Training </a:t>
            </a:r>
            <a:r>
              <a:rPr lang="en-US" dirty="0" smtClean="0"/>
              <a:t>     &amp; </a:t>
            </a:r>
            <a:r>
              <a:rPr lang="en-US" dirty="0"/>
              <a:t>Preparation Event</a:t>
            </a:r>
            <a:endParaRPr lang="en-US" sz="1600" dirty="0"/>
          </a:p>
          <a:p>
            <a:pPr lvl="2"/>
            <a:r>
              <a:rPr lang="en-US" dirty="0"/>
              <a:t>6) Integrate our flood plan with the </a:t>
            </a:r>
            <a:r>
              <a:rPr lang="en-US" dirty="0" smtClean="0"/>
              <a:t>Napa </a:t>
            </a:r>
            <a:r>
              <a:rPr lang="en-US" dirty="0"/>
              <a:t>County </a:t>
            </a:r>
            <a:r>
              <a:rPr lang="en-US" dirty="0" smtClean="0"/>
              <a:t>Flood Mitigation </a:t>
            </a:r>
            <a:r>
              <a:rPr lang="en-US" dirty="0"/>
              <a:t>Plan</a:t>
            </a:r>
            <a:endParaRPr lang="en-US" sz="1600" dirty="0"/>
          </a:p>
          <a:p>
            <a:pPr lvl="2"/>
            <a:r>
              <a:rPr lang="en-US" dirty="0"/>
              <a:t>7) Implement the flood safety </a:t>
            </a:r>
            <a:r>
              <a:rPr lang="en-US" dirty="0" smtClean="0"/>
              <a:t>plan</a:t>
            </a:r>
            <a:endParaRPr lang="en-US" sz="1600" dirty="0"/>
          </a:p>
          <a:p>
            <a:pPr lvl="2"/>
            <a:r>
              <a:rPr lang="en-US" dirty="0"/>
              <a:t>8) Source grant opportunities</a:t>
            </a:r>
            <a:endParaRPr lang="en-US" sz="1600" dirty="0"/>
          </a:p>
          <a:p>
            <a:endParaRPr lang="en-US" dirty="0"/>
          </a:p>
        </p:txBody>
      </p:sp>
    </p:spTree>
    <p:extLst>
      <p:ext uri="{BB962C8B-B14F-4D97-AF65-F5344CB8AC3E}">
        <p14:creationId xmlns:p14="http://schemas.microsoft.com/office/powerpoint/2010/main" val="231267931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1136</TotalTime>
  <Words>1202</Words>
  <Application>Microsoft Macintosh PowerPoint</Application>
  <PresentationFormat>On-screen Show (4:3)</PresentationFormat>
  <Paragraphs>147</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Austin</vt:lpstr>
      <vt:lpstr>NRRD Board Meeting</vt:lpstr>
      <vt:lpstr>June 6, 2019 Agenda</vt:lpstr>
      <vt:lpstr>June 6, 2019 Agenda</vt:lpstr>
      <vt:lpstr>Community Meeting Input</vt:lpstr>
      <vt:lpstr>Community Meeting Input</vt:lpstr>
      <vt:lpstr>June 6, 2019 Agenda</vt:lpstr>
      <vt:lpstr>Adhoc Committee Recommendation</vt:lpstr>
      <vt:lpstr>Specific Recommendation</vt:lpstr>
      <vt:lpstr>    Levee Coordinator Responsibilities </vt:lpstr>
      <vt:lpstr>Dutra Equipment Jones Tract Levee Breach</vt:lpstr>
      <vt:lpstr>June 6, 2019 Agenda</vt:lpstr>
      <vt:lpstr>NRRD 218 Election Cost</vt:lpstr>
      <vt:lpstr>June 6, 2019 Agenda</vt:lpstr>
      <vt:lpstr>Proposed Next Steps &amp; Timeline</vt:lpstr>
      <vt:lpstr>Proposed Community Outreach</vt:lpstr>
      <vt:lpstr>NRRD Board Questions?</vt:lpstr>
      <vt:lpstr>Additional Slides</vt:lpstr>
      <vt:lpstr>NRRD Assessment</vt:lpstr>
      <vt:lpstr>Proposition 218 Election Steps</vt:lpstr>
      <vt:lpstr>Proposition 218 Election Steps</vt:lpstr>
      <vt:lpstr>Proposition 218 Election Steps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281 Election Process</dc:title>
  <dc:creator>Microsoft Office User</dc:creator>
  <cp:lastModifiedBy>Microsoft Office User</cp:lastModifiedBy>
  <cp:revision>60</cp:revision>
  <cp:lastPrinted>2019-06-06T19:29:49Z</cp:lastPrinted>
  <dcterms:created xsi:type="dcterms:W3CDTF">2019-04-09T02:15:17Z</dcterms:created>
  <dcterms:modified xsi:type="dcterms:W3CDTF">2019-06-07T01:17:16Z</dcterms:modified>
</cp:coreProperties>
</file>